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5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8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2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6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2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9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6FFF1-4B4F-40BE-B519-820B32D2A770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1C665-E7CF-45C0-8EDD-609A5B859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3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r>
              <a:rPr lang="en-US" altLang="ko-KR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73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808528" y="211949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9400" y="5289910"/>
            <a:ext cx="14478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2198" y="1181100"/>
            <a:ext cx="565731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latin typeface="HY견고딕" pitchFamily="18" charset="-127"/>
                <a:ea typeface="HY견고딕" pitchFamily="18" charset="-127"/>
              </a:rPr>
              <a:t>웹 이미지</a:t>
            </a:r>
            <a:endParaRPr lang="en-US" altLang="ko-KR" sz="4400" b="1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비트맵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(Bitmap)</a:t>
            </a:r>
            <a:r>
              <a:rPr lang="ko-KR" altLang="en-US" sz="2800" b="1" dirty="0" smtClean="0">
                <a:latin typeface="HY견고딕" pitchFamily="18" charset="-127"/>
                <a:ea typeface="HY견고딕" pitchFamily="18" charset="-127"/>
              </a:rPr>
              <a:t>과 벡터</a:t>
            </a:r>
            <a:r>
              <a:rPr lang="en-US" altLang="ko-KR" sz="2800" b="1" dirty="0" smtClean="0">
                <a:latin typeface="HY견고딕" pitchFamily="18" charset="-127"/>
                <a:ea typeface="HY견고딕" pitchFamily="18" charset="-127"/>
              </a:rPr>
              <a:t>(Vector)</a:t>
            </a:r>
            <a:endParaRPr lang="ko-KR" altLang="en-US" sz="28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2" y="2856549"/>
            <a:ext cx="347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많은 픽셀로 정교하고 다양한 색상을 가진 이미지를 만들 수 있다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이미지 축소와 확대가 가능하지만 이미지가 깨질 수 있고 품질이 떨어진다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픽셀이 모여 만들어진 정보의 집합</a:t>
            </a:r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HY견고딕" pitchFamily="18" charset="-127"/>
                <a:ea typeface="HY견고딕" pitchFamily="18" charset="-127"/>
              </a:rPr>
              <a:t>레스터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(Raster)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이미지</a:t>
            </a:r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75600" y="2945449"/>
            <a:ext cx="347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확대하거나 축소해도 해상도에 영향을 끼치지 않는다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용량이 많이 늘어나지 않는다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사진과 이미지 같은 정교한 그래픽 표현에는 한계가 있다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점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선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면의 위치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좌표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), 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색상 등 수학적 정보의 형태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(Shape)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로 이루어진 이미지</a:t>
            </a:r>
            <a:endParaRPr lang="en-US" altLang="ko-KR" sz="16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2945449"/>
            <a:ext cx="4013200" cy="230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9800" y="5289910"/>
            <a:ext cx="1485900" cy="32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7502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1744331"/>
            <a:ext cx="6569075" cy="400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1744331"/>
            <a:ext cx="17430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3852530"/>
            <a:ext cx="19335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2" y="1744331"/>
            <a:ext cx="1658937" cy="157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1600" y="2514284"/>
            <a:ext cx="13843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40762" y="3776528"/>
            <a:ext cx="1794815" cy="132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202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8638" y="985838"/>
            <a:ext cx="11134725" cy="4886325"/>
            <a:chOff x="528638" y="985838"/>
            <a:chExt cx="11134725" cy="4886325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38" y="985838"/>
              <a:ext cx="11134725" cy="488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038" y="3730534"/>
              <a:ext cx="1431284" cy="1790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5231025" y="5051332"/>
            <a:ext cx="5445211" cy="77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압축될때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손상되면서 압축된다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장점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압축시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용량이 획기적으로 줄면서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압축할수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있다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211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7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00075" y="1217140"/>
            <a:ext cx="10991850" cy="5181600"/>
            <a:chOff x="600075" y="1217140"/>
            <a:chExt cx="10991850" cy="51816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" y="1217140"/>
              <a:ext cx="10991850" cy="518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47383" y="3744440"/>
              <a:ext cx="698502" cy="1794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45885" y="3744440"/>
              <a:ext cx="698502" cy="1794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2098159" y="3666144"/>
              <a:ext cx="1431284" cy="1790701"/>
              <a:chOff x="-3854966" y="3205714"/>
              <a:chExt cx="1431284" cy="1790701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-3209925" y="3851275"/>
                <a:ext cx="409575" cy="377825"/>
              </a:xfrm>
              <a:custGeom>
                <a:avLst/>
                <a:gdLst>
                  <a:gd name="connsiteX0" fmla="*/ 288925 w 409575"/>
                  <a:gd name="connsiteY0" fmla="*/ 155575 h 377825"/>
                  <a:gd name="connsiteX1" fmla="*/ 288925 w 409575"/>
                  <a:gd name="connsiteY1" fmla="*/ 155575 h 377825"/>
                  <a:gd name="connsiteX2" fmla="*/ 304800 w 409575"/>
                  <a:gd name="connsiteY2" fmla="*/ 190500 h 377825"/>
                  <a:gd name="connsiteX3" fmla="*/ 307975 w 409575"/>
                  <a:gd name="connsiteY3" fmla="*/ 212725 h 377825"/>
                  <a:gd name="connsiteX4" fmla="*/ 320675 w 409575"/>
                  <a:gd name="connsiteY4" fmla="*/ 241300 h 377825"/>
                  <a:gd name="connsiteX5" fmla="*/ 330200 w 409575"/>
                  <a:gd name="connsiteY5" fmla="*/ 250825 h 377825"/>
                  <a:gd name="connsiteX6" fmla="*/ 346075 w 409575"/>
                  <a:gd name="connsiteY6" fmla="*/ 266700 h 377825"/>
                  <a:gd name="connsiteX7" fmla="*/ 361950 w 409575"/>
                  <a:gd name="connsiteY7" fmla="*/ 279400 h 377825"/>
                  <a:gd name="connsiteX8" fmla="*/ 371475 w 409575"/>
                  <a:gd name="connsiteY8" fmla="*/ 288925 h 377825"/>
                  <a:gd name="connsiteX9" fmla="*/ 390525 w 409575"/>
                  <a:gd name="connsiteY9" fmla="*/ 301625 h 377825"/>
                  <a:gd name="connsiteX10" fmla="*/ 406400 w 409575"/>
                  <a:gd name="connsiteY10" fmla="*/ 320675 h 377825"/>
                  <a:gd name="connsiteX11" fmla="*/ 409575 w 409575"/>
                  <a:gd name="connsiteY11" fmla="*/ 330200 h 377825"/>
                  <a:gd name="connsiteX12" fmla="*/ 406400 w 409575"/>
                  <a:gd name="connsiteY12" fmla="*/ 346075 h 377825"/>
                  <a:gd name="connsiteX13" fmla="*/ 381000 w 409575"/>
                  <a:gd name="connsiteY13" fmla="*/ 358775 h 377825"/>
                  <a:gd name="connsiteX14" fmla="*/ 371475 w 409575"/>
                  <a:gd name="connsiteY14" fmla="*/ 365125 h 377825"/>
                  <a:gd name="connsiteX15" fmla="*/ 327025 w 409575"/>
                  <a:gd name="connsiteY15" fmla="*/ 374650 h 377825"/>
                  <a:gd name="connsiteX16" fmla="*/ 311150 w 409575"/>
                  <a:gd name="connsiteY16" fmla="*/ 377825 h 377825"/>
                  <a:gd name="connsiteX17" fmla="*/ 155575 w 409575"/>
                  <a:gd name="connsiteY17" fmla="*/ 374650 h 377825"/>
                  <a:gd name="connsiteX18" fmla="*/ 136525 w 409575"/>
                  <a:gd name="connsiteY18" fmla="*/ 368300 h 377825"/>
                  <a:gd name="connsiteX19" fmla="*/ 114300 w 409575"/>
                  <a:gd name="connsiteY19" fmla="*/ 361950 h 377825"/>
                  <a:gd name="connsiteX20" fmla="*/ 104775 w 409575"/>
                  <a:gd name="connsiteY20" fmla="*/ 352425 h 377825"/>
                  <a:gd name="connsiteX21" fmla="*/ 92075 w 409575"/>
                  <a:gd name="connsiteY21" fmla="*/ 333375 h 377825"/>
                  <a:gd name="connsiteX22" fmla="*/ 85725 w 409575"/>
                  <a:gd name="connsiteY22" fmla="*/ 323850 h 377825"/>
                  <a:gd name="connsiteX23" fmla="*/ 79375 w 409575"/>
                  <a:gd name="connsiteY23" fmla="*/ 314325 h 377825"/>
                  <a:gd name="connsiteX24" fmla="*/ 60325 w 409575"/>
                  <a:gd name="connsiteY24" fmla="*/ 288925 h 377825"/>
                  <a:gd name="connsiteX25" fmla="*/ 57150 w 409575"/>
                  <a:gd name="connsiteY25" fmla="*/ 279400 h 377825"/>
                  <a:gd name="connsiteX26" fmla="*/ 53975 w 409575"/>
                  <a:gd name="connsiteY26" fmla="*/ 260350 h 377825"/>
                  <a:gd name="connsiteX27" fmla="*/ 47625 w 409575"/>
                  <a:gd name="connsiteY27" fmla="*/ 250825 h 377825"/>
                  <a:gd name="connsiteX28" fmla="*/ 31750 w 409575"/>
                  <a:gd name="connsiteY28" fmla="*/ 212725 h 377825"/>
                  <a:gd name="connsiteX29" fmla="*/ 25400 w 409575"/>
                  <a:gd name="connsiteY29" fmla="*/ 193675 h 377825"/>
                  <a:gd name="connsiteX30" fmla="*/ 22225 w 409575"/>
                  <a:gd name="connsiteY30" fmla="*/ 180975 h 377825"/>
                  <a:gd name="connsiteX31" fmla="*/ 15875 w 409575"/>
                  <a:gd name="connsiteY31" fmla="*/ 168275 h 377825"/>
                  <a:gd name="connsiteX32" fmla="*/ 9525 w 409575"/>
                  <a:gd name="connsiteY32" fmla="*/ 142875 h 377825"/>
                  <a:gd name="connsiteX33" fmla="*/ 6350 w 409575"/>
                  <a:gd name="connsiteY33" fmla="*/ 130175 h 377825"/>
                  <a:gd name="connsiteX34" fmla="*/ 3175 w 409575"/>
                  <a:gd name="connsiteY34" fmla="*/ 117475 h 377825"/>
                  <a:gd name="connsiteX35" fmla="*/ 0 w 409575"/>
                  <a:gd name="connsiteY35" fmla="*/ 98425 h 377825"/>
                  <a:gd name="connsiteX36" fmla="*/ 3175 w 409575"/>
                  <a:gd name="connsiteY36" fmla="*/ 57150 h 377825"/>
                  <a:gd name="connsiteX37" fmla="*/ 6350 w 409575"/>
                  <a:gd name="connsiteY37" fmla="*/ 44450 h 377825"/>
                  <a:gd name="connsiteX38" fmla="*/ 15875 w 409575"/>
                  <a:gd name="connsiteY38" fmla="*/ 25400 h 377825"/>
                  <a:gd name="connsiteX39" fmla="*/ 34925 w 409575"/>
                  <a:gd name="connsiteY39" fmla="*/ 12700 h 377825"/>
                  <a:gd name="connsiteX40" fmla="*/ 53975 w 409575"/>
                  <a:gd name="connsiteY40" fmla="*/ 6350 h 377825"/>
                  <a:gd name="connsiteX41" fmla="*/ 76200 w 409575"/>
                  <a:gd name="connsiteY41" fmla="*/ 0 h 377825"/>
                  <a:gd name="connsiteX42" fmla="*/ 187325 w 409575"/>
                  <a:gd name="connsiteY42" fmla="*/ 3175 h 377825"/>
                  <a:gd name="connsiteX43" fmla="*/ 196850 w 409575"/>
                  <a:gd name="connsiteY43" fmla="*/ 9525 h 377825"/>
                  <a:gd name="connsiteX44" fmla="*/ 206375 w 409575"/>
                  <a:gd name="connsiteY44" fmla="*/ 22225 h 377825"/>
                  <a:gd name="connsiteX45" fmla="*/ 219075 w 409575"/>
                  <a:gd name="connsiteY45" fmla="*/ 38100 h 377825"/>
                  <a:gd name="connsiteX46" fmla="*/ 222250 w 409575"/>
                  <a:gd name="connsiteY46" fmla="*/ 47625 h 377825"/>
                  <a:gd name="connsiteX47" fmla="*/ 228600 w 409575"/>
                  <a:gd name="connsiteY47" fmla="*/ 60325 h 377825"/>
                  <a:gd name="connsiteX48" fmla="*/ 238125 w 409575"/>
                  <a:gd name="connsiteY48" fmla="*/ 66675 h 377825"/>
                  <a:gd name="connsiteX49" fmla="*/ 247650 w 409575"/>
                  <a:gd name="connsiteY49" fmla="*/ 85725 h 377825"/>
                  <a:gd name="connsiteX50" fmla="*/ 266700 w 409575"/>
                  <a:gd name="connsiteY50" fmla="*/ 104775 h 377825"/>
                  <a:gd name="connsiteX51" fmla="*/ 269875 w 409575"/>
                  <a:gd name="connsiteY51" fmla="*/ 114300 h 377825"/>
                  <a:gd name="connsiteX52" fmla="*/ 276225 w 409575"/>
                  <a:gd name="connsiteY52" fmla="*/ 123825 h 377825"/>
                  <a:gd name="connsiteX53" fmla="*/ 282575 w 409575"/>
                  <a:gd name="connsiteY53" fmla="*/ 142875 h 377825"/>
                  <a:gd name="connsiteX54" fmla="*/ 285750 w 409575"/>
                  <a:gd name="connsiteY54" fmla="*/ 152400 h 377825"/>
                  <a:gd name="connsiteX55" fmla="*/ 292100 w 409575"/>
                  <a:gd name="connsiteY55" fmla="*/ 161925 h 377825"/>
                  <a:gd name="connsiteX56" fmla="*/ 288925 w 409575"/>
                  <a:gd name="connsiteY56" fmla="*/ 155575 h 37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09575" h="377825">
                    <a:moveTo>
                      <a:pt x="288925" y="155575"/>
                    </a:moveTo>
                    <a:lnTo>
                      <a:pt x="288925" y="155575"/>
                    </a:lnTo>
                    <a:cubicBezTo>
                      <a:pt x="291490" y="160706"/>
                      <a:pt x="302744" y="180219"/>
                      <a:pt x="304800" y="190500"/>
                    </a:cubicBezTo>
                    <a:cubicBezTo>
                      <a:pt x="306268" y="197838"/>
                      <a:pt x="306292" y="205433"/>
                      <a:pt x="307975" y="212725"/>
                    </a:cubicBezTo>
                    <a:cubicBezTo>
                      <a:pt x="310626" y="224213"/>
                      <a:pt x="313409" y="232581"/>
                      <a:pt x="320675" y="241300"/>
                    </a:cubicBezTo>
                    <a:cubicBezTo>
                      <a:pt x="323550" y="244749"/>
                      <a:pt x="327325" y="247376"/>
                      <a:pt x="330200" y="250825"/>
                    </a:cubicBezTo>
                    <a:cubicBezTo>
                      <a:pt x="343429" y="266700"/>
                      <a:pt x="328613" y="255058"/>
                      <a:pt x="346075" y="266700"/>
                    </a:cubicBezTo>
                    <a:cubicBezTo>
                      <a:pt x="360277" y="288002"/>
                      <a:pt x="343547" y="267131"/>
                      <a:pt x="361950" y="279400"/>
                    </a:cubicBezTo>
                    <a:cubicBezTo>
                      <a:pt x="365686" y="281891"/>
                      <a:pt x="367931" y="286168"/>
                      <a:pt x="371475" y="288925"/>
                    </a:cubicBezTo>
                    <a:cubicBezTo>
                      <a:pt x="377499" y="293610"/>
                      <a:pt x="385129" y="296229"/>
                      <a:pt x="390525" y="301625"/>
                    </a:cubicBezTo>
                    <a:cubicBezTo>
                      <a:pt x="397547" y="308647"/>
                      <a:pt x="401980" y="311834"/>
                      <a:pt x="406400" y="320675"/>
                    </a:cubicBezTo>
                    <a:cubicBezTo>
                      <a:pt x="407897" y="323668"/>
                      <a:pt x="408517" y="327025"/>
                      <a:pt x="409575" y="330200"/>
                    </a:cubicBezTo>
                    <a:cubicBezTo>
                      <a:pt x="408517" y="335492"/>
                      <a:pt x="410216" y="342259"/>
                      <a:pt x="406400" y="346075"/>
                    </a:cubicBezTo>
                    <a:cubicBezTo>
                      <a:pt x="399707" y="352768"/>
                      <a:pt x="388876" y="353524"/>
                      <a:pt x="381000" y="358775"/>
                    </a:cubicBezTo>
                    <a:cubicBezTo>
                      <a:pt x="377825" y="360892"/>
                      <a:pt x="375061" y="363821"/>
                      <a:pt x="371475" y="365125"/>
                    </a:cubicBezTo>
                    <a:cubicBezTo>
                      <a:pt x="356483" y="370577"/>
                      <a:pt x="342399" y="371855"/>
                      <a:pt x="327025" y="374650"/>
                    </a:cubicBezTo>
                    <a:cubicBezTo>
                      <a:pt x="321716" y="375615"/>
                      <a:pt x="316442" y="376767"/>
                      <a:pt x="311150" y="377825"/>
                    </a:cubicBezTo>
                    <a:cubicBezTo>
                      <a:pt x="259292" y="376767"/>
                      <a:pt x="207367" y="377475"/>
                      <a:pt x="155575" y="374650"/>
                    </a:cubicBezTo>
                    <a:cubicBezTo>
                      <a:pt x="148891" y="374285"/>
                      <a:pt x="143019" y="369923"/>
                      <a:pt x="136525" y="368300"/>
                    </a:cubicBezTo>
                    <a:cubicBezTo>
                      <a:pt x="120578" y="364313"/>
                      <a:pt x="127965" y="366505"/>
                      <a:pt x="114300" y="361950"/>
                    </a:cubicBezTo>
                    <a:cubicBezTo>
                      <a:pt x="111125" y="358775"/>
                      <a:pt x="107532" y="355969"/>
                      <a:pt x="104775" y="352425"/>
                    </a:cubicBezTo>
                    <a:cubicBezTo>
                      <a:pt x="100090" y="346401"/>
                      <a:pt x="96308" y="339725"/>
                      <a:pt x="92075" y="333375"/>
                    </a:cubicBezTo>
                    <a:lnTo>
                      <a:pt x="85725" y="323850"/>
                    </a:lnTo>
                    <a:cubicBezTo>
                      <a:pt x="83608" y="320675"/>
                      <a:pt x="81665" y="317378"/>
                      <a:pt x="79375" y="314325"/>
                    </a:cubicBezTo>
                    <a:lnTo>
                      <a:pt x="60325" y="288925"/>
                    </a:lnTo>
                    <a:cubicBezTo>
                      <a:pt x="59267" y="285750"/>
                      <a:pt x="57876" y="282667"/>
                      <a:pt x="57150" y="279400"/>
                    </a:cubicBezTo>
                    <a:cubicBezTo>
                      <a:pt x="55753" y="273116"/>
                      <a:pt x="56011" y="266457"/>
                      <a:pt x="53975" y="260350"/>
                    </a:cubicBezTo>
                    <a:cubicBezTo>
                      <a:pt x="52768" y="256730"/>
                      <a:pt x="49742" y="254000"/>
                      <a:pt x="47625" y="250825"/>
                    </a:cubicBezTo>
                    <a:cubicBezTo>
                      <a:pt x="39992" y="220291"/>
                      <a:pt x="46511" y="232407"/>
                      <a:pt x="31750" y="212725"/>
                    </a:cubicBezTo>
                    <a:cubicBezTo>
                      <a:pt x="29633" y="206375"/>
                      <a:pt x="27323" y="200086"/>
                      <a:pt x="25400" y="193675"/>
                    </a:cubicBezTo>
                    <a:cubicBezTo>
                      <a:pt x="24146" y="189495"/>
                      <a:pt x="23757" y="185061"/>
                      <a:pt x="22225" y="180975"/>
                    </a:cubicBezTo>
                    <a:cubicBezTo>
                      <a:pt x="20563" y="176543"/>
                      <a:pt x="17372" y="172765"/>
                      <a:pt x="15875" y="168275"/>
                    </a:cubicBezTo>
                    <a:cubicBezTo>
                      <a:pt x="13115" y="159996"/>
                      <a:pt x="11642" y="151342"/>
                      <a:pt x="9525" y="142875"/>
                    </a:cubicBezTo>
                    <a:lnTo>
                      <a:pt x="6350" y="130175"/>
                    </a:lnTo>
                    <a:cubicBezTo>
                      <a:pt x="5292" y="125942"/>
                      <a:pt x="3892" y="121779"/>
                      <a:pt x="3175" y="117475"/>
                    </a:cubicBezTo>
                    <a:lnTo>
                      <a:pt x="0" y="98425"/>
                    </a:lnTo>
                    <a:cubicBezTo>
                      <a:pt x="1058" y="84667"/>
                      <a:pt x="1563" y="70854"/>
                      <a:pt x="3175" y="57150"/>
                    </a:cubicBezTo>
                    <a:cubicBezTo>
                      <a:pt x="3685" y="52816"/>
                      <a:pt x="5151" y="48646"/>
                      <a:pt x="6350" y="44450"/>
                    </a:cubicBezTo>
                    <a:cubicBezTo>
                      <a:pt x="8183" y="38033"/>
                      <a:pt x="10574" y="30038"/>
                      <a:pt x="15875" y="25400"/>
                    </a:cubicBezTo>
                    <a:cubicBezTo>
                      <a:pt x="21618" y="20374"/>
                      <a:pt x="27685" y="15113"/>
                      <a:pt x="34925" y="12700"/>
                    </a:cubicBezTo>
                    <a:cubicBezTo>
                      <a:pt x="41275" y="10583"/>
                      <a:pt x="47481" y="7973"/>
                      <a:pt x="53975" y="6350"/>
                    </a:cubicBezTo>
                    <a:cubicBezTo>
                      <a:pt x="69922" y="2363"/>
                      <a:pt x="62535" y="4555"/>
                      <a:pt x="76200" y="0"/>
                    </a:cubicBezTo>
                    <a:cubicBezTo>
                      <a:pt x="113242" y="1058"/>
                      <a:pt x="150383" y="259"/>
                      <a:pt x="187325" y="3175"/>
                    </a:cubicBezTo>
                    <a:cubicBezTo>
                      <a:pt x="191129" y="3475"/>
                      <a:pt x="194152" y="6827"/>
                      <a:pt x="196850" y="9525"/>
                    </a:cubicBezTo>
                    <a:cubicBezTo>
                      <a:pt x="200592" y="13267"/>
                      <a:pt x="203200" y="17992"/>
                      <a:pt x="206375" y="22225"/>
                    </a:cubicBezTo>
                    <a:cubicBezTo>
                      <a:pt x="214355" y="46166"/>
                      <a:pt x="202662" y="17584"/>
                      <a:pt x="219075" y="38100"/>
                    </a:cubicBezTo>
                    <a:cubicBezTo>
                      <a:pt x="221166" y="40713"/>
                      <a:pt x="220932" y="44549"/>
                      <a:pt x="222250" y="47625"/>
                    </a:cubicBezTo>
                    <a:cubicBezTo>
                      <a:pt x="224114" y="51975"/>
                      <a:pt x="225570" y="56689"/>
                      <a:pt x="228600" y="60325"/>
                    </a:cubicBezTo>
                    <a:cubicBezTo>
                      <a:pt x="231043" y="63256"/>
                      <a:pt x="234950" y="64558"/>
                      <a:pt x="238125" y="66675"/>
                    </a:cubicBezTo>
                    <a:cubicBezTo>
                      <a:pt x="241067" y="75502"/>
                      <a:pt x="241085" y="78339"/>
                      <a:pt x="247650" y="85725"/>
                    </a:cubicBezTo>
                    <a:cubicBezTo>
                      <a:pt x="253616" y="92437"/>
                      <a:pt x="266700" y="104775"/>
                      <a:pt x="266700" y="104775"/>
                    </a:cubicBezTo>
                    <a:cubicBezTo>
                      <a:pt x="267758" y="107950"/>
                      <a:pt x="268378" y="111307"/>
                      <a:pt x="269875" y="114300"/>
                    </a:cubicBezTo>
                    <a:cubicBezTo>
                      <a:pt x="271582" y="117713"/>
                      <a:pt x="274675" y="120338"/>
                      <a:pt x="276225" y="123825"/>
                    </a:cubicBezTo>
                    <a:cubicBezTo>
                      <a:pt x="278943" y="129942"/>
                      <a:pt x="280458" y="136525"/>
                      <a:pt x="282575" y="142875"/>
                    </a:cubicBezTo>
                    <a:cubicBezTo>
                      <a:pt x="283633" y="146050"/>
                      <a:pt x="283894" y="149615"/>
                      <a:pt x="285750" y="152400"/>
                    </a:cubicBezTo>
                    <a:cubicBezTo>
                      <a:pt x="287867" y="155575"/>
                      <a:pt x="290393" y="158512"/>
                      <a:pt x="292100" y="161925"/>
                    </a:cubicBezTo>
                    <a:lnTo>
                      <a:pt x="288925" y="1555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54966" y="3205714"/>
                <a:ext cx="1431284" cy="17907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1486" y="5140030"/>
            <a:ext cx="5445211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비손실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압축이므로 용량이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클수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있다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469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5813" y="1157288"/>
            <a:ext cx="10620375" cy="4683796"/>
            <a:chOff x="785813" y="1157288"/>
            <a:chExt cx="10620375" cy="468379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13" y="1157288"/>
              <a:ext cx="10620375" cy="454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525" y="2293021"/>
              <a:ext cx="2838450" cy="3548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777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426391" y="1005447"/>
            <a:ext cx="108269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0" y="1339322"/>
            <a:ext cx="10019230" cy="519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852" y="3190352"/>
            <a:ext cx="2460273" cy="139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83" y="2510123"/>
            <a:ext cx="1465048" cy="1831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0572" y="2631579"/>
            <a:ext cx="8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4653" y="6226430"/>
            <a:ext cx="922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하위호환성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예전버전의 환경에서 특정한 기술이 호환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적용이  되는지 확인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확인해야한다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457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4800" y="1181100"/>
            <a:ext cx="11887200" cy="5422900"/>
            <a:chOff x="304800" y="1181100"/>
            <a:chExt cx="11887200" cy="542290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8D8A7C-A648-4B9E-9B5D-0F9512CF21FE}"/>
                </a:ext>
              </a:extLst>
            </p:cNvPr>
            <p:cNvCxnSpPr/>
            <p:nvPr/>
          </p:nvCxnSpPr>
          <p:spPr>
            <a:xfrm>
              <a:off x="304800" y="6604000"/>
              <a:ext cx="118872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" y="1181100"/>
              <a:ext cx="10725150" cy="449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71" y="3319846"/>
              <a:ext cx="4664021" cy="2584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21236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FDB3DE-902F-4EB9-BDAA-BBE685052B2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8D8A7C-A648-4B9E-9B5D-0F9512CF21FE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F15E-8B09-433C-BEA2-81C5D4FA9BD7}"/>
              </a:ext>
            </a:extLst>
          </p:cNvPr>
          <p:cNvCxnSpPr/>
          <p:nvPr/>
        </p:nvCxnSpPr>
        <p:spPr>
          <a:xfrm>
            <a:off x="304800" y="977899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15" y="1306968"/>
            <a:ext cx="1637118" cy="142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000DD-5CF7-4E25-BE35-9992ABB2A7D2}"/>
              </a:ext>
            </a:extLst>
          </p:cNvPr>
          <p:cNvSpPr txBox="1"/>
          <p:nvPr/>
        </p:nvSpPr>
        <p:spPr>
          <a:xfrm>
            <a:off x="500063" y="211090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웹에서 사용하는 이미지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915025" y="-781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915025" y="-781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0153" y="2017288"/>
            <a:ext cx="8470871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en-US" altLang="ko-KR" sz="1000" dirty="0" err="1"/>
              <a:t>svg</a:t>
            </a:r>
            <a:r>
              <a:rPr lang="en-US" altLang="ko-KR" sz="1000" dirty="0"/>
              <a:t> version="1.1" id="Layer_1" </a:t>
            </a:r>
            <a:r>
              <a:rPr lang="en-US" altLang="ko-KR" sz="1000" dirty="0" err="1"/>
              <a:t>xmlns</a:t>
            </a:r>
            <a:r>
              <a:rPr lang="en-US" altLang="ko-KR" sz="1000" dirty="0"/>
              <a:t>="http://www.w3.org/2000/svg" </a:t>
            </a:r>
            <a:r>
              <a:rPr lang="en-US" altLang="ko-KR" sz="1000" dirty="0" err="1"/>
              <a:t>xmlns:xlink</a:t>
            </a:r>
            <a:r>
              <a:rPr lang="en-US" altLang="ko-KR" sz="1000" dirty="0"/>
              <a:t>="http://www.w3.org/1999/xlink" x="0px" y="0px" </a:t>
            </a:r>
            <a:r>
              <a:rPr lang="en-US" altLang="ko-KR" sz="1000" dirty="0" err="1"/>
              <a:t>viewBox</a:t>
            </a:r>
            <a:r>
              <a:rPr lang="en-US" altLang="ko-KR" sz="1000" dirty="0"/>
              <a:t>="0 0 120 120" style="</a:t>
            </a:r>
            <a:r>
              <a:rPr lang="en-US" altLang="ko-KR" sz="1000" dirty="0" err="1"/>
              <a:t>enable-background:new</a:t>
            </a:r>
            <a:r>
              <a:rPr lang="en-US" altLang="ko-KR" sz="1000" dirty="0"/>
              <a:t> 0 0 120 120;" </a:t>
            </a:r>
            <a:r>
              <a:rPr lang="en-US" altLang="ko-KR" sz="1000" dirty="0" err="1"/>
              <a:t>xml:space</a:t>
            </a:r>
            <a:r>
              <a:rPr lang="en-US" altLang="ko-KR" sz="1000" dirty="0"/>
              <a:t>="preserve"&gt;</a:t>
            </a:r>
          </a:p>
          <a:p>
            <a:pPr algn="ctr"/>
            <a:r>
              <a:rPr lang="en-US" altLang="ko-KR" sz="1000" dirty="0"/>
              <a:t>                                                &lt;g&gt;</a:t>
            </a:r>
          </a:p>
          <a:p>
            <a:pPr algn="ctr"/>
            <a:r>
              <a:rPr lang="en-US" altLang="ko-KR" sz="1000" dirty="0"/>
              <a:t>                                                    &lt;polygon style="</a:t>
            </a:r>
            <a:r>
              <a:rPr lang="en-US" altLang="ko-KR" sz="1000" dirty="0" err="1"/>
              <a:t>fill:none</a:t>
            </a:r>
            <a:r>
              <a:rPr lang="en-US" altLang="ko-KR" sz="1000" dirty="0"/>
              <a:t>;" points="86.9,57.4 98.1,48.3 97.9,48.2 86.9,48.2"&gt;&lt;/polygon&gt;</a:t>
            </a:r>
          </a:p>
          <a:p>
            <a:pPr algn="ctr"/>
            <a:r>
              <a:rPr lang="en-US" altLang="ko-KR" sz="1000" dirty="0"/>
              <a:t>                                                    &lt;polygon style="</a:t>
            </a:r>
            <a:r>
              <a:rPr lang="en-US" altLang="ko-KR" sz="1000" dirty="0" err="1"/>
              <a:t>fill:none</a:t>
            </a:r>
            <a:r>
              <a:rPr lang="en-US" altLang="ko-KR" sz="1000" dirty="0"/>
              <a:t>;" points="22.5,48.2 21.9,48.6 32.9,57.6 32.9,48.2"&gt;&lt;/polygon&gt;</a:t>
            </a:r>
          </a:p>
          <a:p>
            <a:pPr algn="ctr"/>
            <a:r>
              <a:rPr lang="en-US" altLang="ko-KR" sz="1000" dirty="0"/>
              <a:t>                                                    &lt;polygon style="fill:#FFFFFF;" points="97.9,48.2 86.9,42 86.9,48.2"&gt;&lt;/polygon&gt;</a:t>
            </a:r>
          </a:p>
          <a:p>
            <a:pPr algn="ctr"/>
            <a:r>
              <a:rPr lang="en-US" altLang="ko-KR" sz="1000" dirty="0"/>
              <a:t>                                                    &lt;polygon style="fill:#FFFFFF;" points="32.9,42.4 22.5,48.2 32.9,48.2"&gt;&lt;/polygon&gt;</a:t>
            </a:r>
          </a:p>
          <a:p>
            <a:pPr algn="ctr"/>
            <a:r>
              <a:rPr lang="en-US" altLang="ko-KR" sz="1000" dirty="0"/>
              <a:t>                                                    &lt;path style="fill:#FFFFFF;" d="M83.9,23c0-0.7-0.6-1.3-1.3-1.3H37.2c-0.7,0-1.3,0.6-1.3,1.3v37L49.2,71c3.2-0.9,6.7-1.4,10.3-1.4</a:t>
            </a:r>
          </a:p>
          <a:p>
            <a:pPr algn="ctr"/>
            <a:r>
              <a:rPr lang="en-US" altLang="ko-KR" sz="1000" dirty="0"/>
              <a:t>                                                        c3.5,0,7,0.5,10.5,1.5l13.9-11.2V23z M52,40.5c0-0.8,0.7-1.5,1.5-1.5h24c0.8,0,1.5,0.7,1.5,1.5S78.3,42,77.5,42h-24</a:t>
            </a:r>
          </a:p>
          <a:p>
            <a:pPr algn="ctr"/>
            <a:r>
              <a:rPr lang="en-US" altLang="ko-KR" sz="1000" dirty="0"/>
              <a:t>                                                        C52.7,42,52,41.3,52,40.5z M41.5,31c-0.8,0-1.5-0.7-1.5-1.5s0.7-1.5,1.5-1.5h19c0.8,0,1.5,0.7,1.5,1.5S61.3,31,60.5,31H41.5z</a:t>
            </a:r>
          </a:p>
          <a:p>
            <a:pPr algn="ctr"/>
            <a:r>
              <a:rPr lang="en-US" altLang="ko-KR" sz="1000" dirty="0"/>
              <a:t>                                                            M73.5,52h-32c-0.8,0-1.5-0.7-1.5-1.5s0.7-1.5,1.5-1.5h32c0.8,0,1.5,0.7,1.5,1.5S74.3,52,73.5,52z"&gt;&lt;/path&gt;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d="M32.9,42.4v5.8v9.4l3,2.5V23c0-0.7,0.6-1.3,1.3-1.3h45.3c0.7,0,1.3,0.6,1.3,1.3v36.8l3-2.4v-9.2V42v-3.4V23</a:t>
            </a:r>
          </a:p>
          <a:p>
            <a:pPr algn="ctr"/>
            <a:r>
              <a:rPr lang="en-US" altLang="ko-KR" sz="1000" dirty="0"/>
              <a:t>                                                        c0-2.4-1.9-4.3-4.3-4.3H37.2c-2.4,0-4.3,1.9-4.3,4.3v15.9V42.4z"&gt;&lt;/path&gt;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style="fill:#FFFFFF;" d="M73.4,72.1c6,2.3,11.8,6,17.2,11.1c3.8,3.6,6.7,7.1,8.5,9.7V51.4L73.4,72.1z"&gt;&lt;/path&gt;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style="fill:#FFFFFF;" d="M20.6,51.4v41.3c4-5.7,12.6-16,25.2-20.7L20.6,51.4z"&gt;&lt;/path&gt;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style="fill:#755CA7;" d="M101.6,47.1l0.1-0.2l-14.9-8.4V42l11.1,6.2l0.2,0.1l-11.3,9.1l-3,2.4L70,71c-3.4-1-6.9-1.5-10.5-1.5</a:t>
            </a:r>
          </a:p>
          <a:p>
            <a:pPr algn="ctr"/>
            <a:r>
              <a:rPr lang="en-US" altLang="ko-KR" sz="1000" dirty="0"/>
              <a:t>                                                        c-3.7,0-7.1,0.5-10.3,1.4L35.9,60l-3-2.5l-11-9l0.6-0.3l10.4-5.8v-3.4L19,46.7c-0.2,0-0.4,0-0.6,0.1c-0.5,0.2-0.9,0.8-0.9,1.4v49.3</a:t>
            </a:r>
          </a:p>
          <a:p>
            <a:pPr algn="ctr"/>
            <a:r>
              <a:rPr lang="en-US" altLang="ko-KR" sz="1000" dirty="0"/>
              <a:t>                                                        c0,0.8,0.7,1.5,1.5,1.5h0.2h81.1h0.2c0.8,0,1.5-0.7,1.5-1.5V48.2C102.1,47.8,102,47.4,101.6,47.1z M99.1,92.9</a:t>
            </a:r>
          </a:p>
          <a:p>
            <a:pPr algn="ctr"/>
            <a:r>
              <a:rPr lang="en-US" altLang="ko-KR" sz="1000" dirty="0"/>
              <a:t>                                                        c-1.9-2.6-4.7-6.1-8.5-9.7c-5.4-5.1-11.2-8.8-17.2-11.1l25.8-20.8V92.9z M97.7,96H22c4.2-6.2,17.5-23.5,37.5-23.5</a:t>
            </a:r>
          </a:p>
          <a:p>
            <a:pPr algn="ctr"/>
            <a:r>
              <a:rPr lang="en-US" altLang="ko-KR" sz="1000" dirty="0"/>
              <a:t>                                                        C79.6,72.5,93.3,89.7,97.7,96z M20.6,92.7V51.4L45.8,72C33.2,76.8,24.6,87,20.6,92.7z"&gt;&lt;/path&gt;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style="fill:#FFFFFF;" d="M59.5,72.5c-20,0-33.4,17.2-37.5,23.5h75.7C93.3,89.7,79.6,72.5,59.5,72.5z"&gt;&lt;/path&gt;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d="M62,29.5c0-0.8-0.7-1.5-1.5-1.5h-19c-0.8,0-1.5,0.7-1.5,1.5s0.7,1.5,1.5,1.5h19C61.3,31,62,30.3,62,29.5z"&gt;&lt;/path&gt;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d="M77.5,42c0.8,0,1.5-0.7,1.5-1.5S78.3,39,77.5,39h-24c-0.8,0-1.5,0.7-1.5,1.5s0.7,1.5,1.5,1.5H77.5z"&gt;&lt;/path&gt;</a:t>
            </a:r>
          </a:p>
          <a:p>
            <a:pPr algn="ctr"/>
            <a:r>
              <a:rPr lang="en-US" altLang="ko-KR" sz="1000" dirty="0"/>
              <a:t>                                                    &lt;path d="M73.5,49h-32c-0.8,0-1.5,0.7-1.5,1.5s0.7,1.5,1.5,1.5h32c0.8,0,1.5-0.7,1.5-1.5S74.3,49,73.5,49z"&gt;&lt;/path&gt;</a:t>
            </a:r>
          </a:p>
          <a:p>
            <a:pPr algn="ctr"/>
            <a:r>
              <a:rPr lang="en-US" altLang="ko-KR" sz="1000" dirty="0"/>
              <a:t>                                                &lt;/g&gt;</a:t>
            </a:r>
          </a:p>
          <a:p>
            <a:pPr algn="ctr"/>
            <a:r>
              <a:rPr lang="en-US" altLang="ko-KR" sz="1000" dirty="0"/>
              <a:t>                                            &lt;/</a:t>
            </a:r>
            <a:r>
              <a:rPr lang="en-US" altLang="ko-KR" sz="1000" dirty="0" err="1"/>
              <a:t>svg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19200" y="2965622"/>
            <a:ext cx="270201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코드로 되어있어서</a:t>
            </a:r>
            <a:r>
              <a:rPr lang="en-US" altLang="ko-KR" dirty="0" smtClean="0">
                <a:solidFill>
                  <a:schemeClr val="tx1"/>
                </a:solidFill>
              </a:rPr>
              <a:t>, CSS,JS</a:t>
            </a:r>
            <a:r>
              <a:rPr lang="ko-KR" altLang="en-US" dirty="0" smtClean="0">
                <a:solidFill>
                  <a:schemeClr val="tx1"/>
                </a:solidFill>
              </a:rPr>
              <a:t>로 조절가능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63" y="4291914"/>
            <a:ext cx="4525017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SVG </a:t>
            </a:r>
            <a:r>
              <a:rPr lang="ko-KR" altLang="en-US" sz="1600" dirty="0" smtClean="0">
                <a:solidFill>
                  <a:schemeClr val="tx1"/>
                </a:solidFill>
              </a:rPr>
              <a:t>이미지의 복잡한 코드를 </a:t>
            </a:r>
            <a:r>
              <a:rPr lang="en-US" altLang="ko-KR" sz="1600" dirty="0" smtClean="0">
                <a:solidFill>
                  <a:schemeClr val="tx1"/>
                </a:solidFill>
              </a:rPr>
              <a:t>CSS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dirty="0" smtClean="0">
                <a:solidFill>
                  <a:schemeClr val="tx1"/>
                </a:solidFill>
              </a:rPr>
              <a:t>JS</a:t>
            </a:r>
            <a:r>
              <a:rPr lang="ko-KR" altLang="en-US" sz="1600" dirty="0" smtClean="0">
                <a:solidFill>
                  <a:schemeClr val="tx1"/>
                </a:solidFill>
              </a:rPr>
              <a:t>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디테일하게</a:t>
            </a:r>
            <a:r>
              <a:rPr lang="ko-KR" altLang="en-US" sz="1600" dirty="0" smtClean="0">
                <a:solidFill>
                  <a:schemeClr val="tx1"/>
                </a:solidFill>
              </a:rPr>
              <a:t> 제어하기는 어렵기 때문에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색상이나 일부 영역의 추가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</a:rPr>
              <a:t>제거 혹은 간단한 형태 생성 정도로 가볍게 사용합니다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98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와이드스크린</PresentationFormat>
  <Paragraphs>52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HY견고딕</vt:lpstr>
      <vt:lpstr>굴림</vt:lpstr>
      <vt:lpstr>맑은 고딕</vt:lpstr>
      <vt:lpstr>Arial</vt:lpstr>
      <vt:lpstr>Office 테마</vt:lpstr>
      <vt:lpstr>웹에서 사용하는 이미지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웹에서 사용하는 이미지 </dc:title>
  <dc:creator>302-00</dc:creator>
  <cp:lastModifiedBy>302-00</cp:lastModifiedBy>
  <cp:revision>1</cp:revision>
  <dcterms:created xsi:type="dcterms:W3CDTF">2023-01-24T23:52:18Z</dcterms:created>
  <dcterms:modified xsi:type="dcterms:W3CDTF">2023-01-24T23:52:31Z</dcterms:modified>
</cp:coreProperties>
</file>